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</p:sldMasterIdLst>
  <p:notesMasterIdLst>
    <p:notesMasterId r:id="rId12"/>
  </p:notesMasterIdLst>
  <p:sldIdLst>
    <p:sldId id="283" r:id="rId3"/>
    <p:sldId id="330" r:id="rId4"/>
    <p:sldId id="335" r:id="rId5"/>
    <p:sldId id="325" r:id="rId6"/>
    <p:sldId id="331" r:id="rId7"/>
    <p:sldId id="332" r:id="rId8"/>
    <p:sldId id="333" r:id="rId9"/>
    <p:sldId id="334" r:id="rId10"/>
    <p:sldId id="327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7038" userDrawn="1">
          <p15:clr>
            <a:srgbClr val="A4A3A4"/>
          </p15:clr>
        </p15:guide>
        <p15:guide id="3" pos="50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2BC"/>
    <a:srgbClr val="0E52D2"/>
    <a:srgbClr val="0078E1"/>
    <a:srgbClr val="17AD16"/>
    <a:srgbClr val="83D483"/>
    <a:srgbClr val="77B7EF"/>
    <a:srgbClr val="E1F3FD"/>
    <a:srgbClr val="D6D6D7"/>
    <a:srgbClr val="595959"/>
    <a:srgbClr val="B1B1B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10A1B5D5-9B99-4C35-A422-299274C87663}" styleName="Средний стиль 1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B301B821-A1FF-4177-AEE7-76D212191A09}" styleName="Средний стиль 1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 showGuides="1">
      <p:cViewPr varScale="1">
        <p:scale>
          <a:sx n="112" d="100"/>
          <a:sy n="112" d="100"/>
        </p:scale>
        <p:origin x="78" y="156"/>
      </p:cViewPr>
      <p:guideLst>
        <p:guide orient="horz" pos="2160"/>
        <p:guide pos="7038"/>
        <p:guide pos="50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694A67-FB5D-42AD-A327-D87564D1AF48}" type="datetimeFigureOut">
              <a:rPr lang="ru-RU" smtClean="0"/>
              <a:t>03.03.2025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14A5B0-8E53-4E8C-851D-97D7E79BDA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24095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4CCF0-9046-422E-A759-A4CEAA08EFC1}" type="datetime1">
              <a:rPr lang="ru-RU" smtClean="0"/>
              <a:t>03.03.2025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63C15-BCEE-4ECB-859D-FAE8372502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71596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707E5-5A5B-480A-BE63-33E296E9798B}" type="datetime1">
              <a:rPr lang="ru-RU" smtClean="0"/>
              <a:t>03.03.2025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63C15-BCEE-4ECB-859D-FAE8372502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73167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C3EFA-7A4F-45FF-95A3-F4C34CF6FD2D}" type="datetime1">
              <a:rPr lang="ru-RU" smtClean="0"/>
              <a:t>03.03.2025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63C15-BCEE-4ECB-859D-FAE8372502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59266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4CCF0-9046-422E-A759-A4CEAA08EFC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03.03.2025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63C15-BCEE-4ECB-859D-FAE83725021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3177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DE6FC-AEE9-4929-A64F-4C1D1EE6A27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03.03.2025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63C15-BCEE-4ECB-859D-FAE83725021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87267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37735-8DC7-48FE-8A0C-4984A5F7A7C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03.03.2025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63C15-BCEE-4ECB-859D-FAE83725021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9580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12589-A457-4FD9-9559-6C0D96F77AC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03.03.2025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63C15-BCEE-4ECB-859D-FAE83725021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40230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5020A-940C-449F-B0E4-A2511533398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03.03.2025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63C15-BCEE-4ECB-859D-FAE83725021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96719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5FA3F-233B-480D-9CC9-477E1BE5172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03.03.2025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63C15-BCEE-4ECB-859D-FAE83725021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90349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88ED3-DA38-4E56-B27D-41F8A7372DC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03.03.2025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63C15-BCEE-4ECB-859D-FAE83725021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266410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F902B-E556-41D3-915F-1F9844F0F19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03.03.2025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63C15-BCEE-4ECB-859D-FAE83725021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53618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DE6FC-AEE9-4929-A64F-4C1D1EE6A273}" type="datetime1">
              <a:rPr lang="ru-RU" smtClean="0"/>
              <a:t>03.03.2025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63C15-BCEE-4ECB-859D-FAE8372502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359976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1581E-05DB-4158-A619-5176D243F84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03.03.2025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63C15-BCEE-4ECB-859D-FAE83725021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496018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707E5-5A5B-480A-BE63-33E296E9798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03.03.2025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63C15-BCEE-4ECB-859D-FAE83725021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087116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C3EFA-7A4F-45FF-95A3-F4C34CF6FD2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03.03.2025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63C15-BCEE-4ECB-859D-FAE83725021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63236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37735-8DC7-48FE-8A0C-4984A5F7A7C2}" type="datetime1">
              <a:rPr lang="ru-RU" smtClean="0"/>
              <a:t>03.03.2025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63C15-BCEE-4ECB-859D-FAE8372502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18492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512589-A457-4FD9-9559-6C0D96F77ACB}" type="datetime1">
              <a:rPr lang="ru-RU" smtClean="0"/>
              <a:t>03.03.2025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63C15-BCEE-4ECB-859D-FAE8372502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90206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95020A-940C-449F-B0E4-A25115333988}" type="datetime1">
              <a:rPr lang="ru-RU" smtClean="0"/>
              <a:t>03.03.2025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63C15-BCEE-4ECB-859D-FAE8372502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44048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5FA3F-233B-480D-9CC9-477E1BE51724}" type="datetime1">
              <a:rPr lang="ru-RU" smtClean="0"/>
              <a:t>03.03.2025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63C15-BCEE-4ECB-859D-FAE8372502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44434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88ED3-DA38-4E56-B27D-41F8A7372DC4}" type="datetime1">
              <a:rPr lang="ru-RU" smtClean="0"/>
              <a:t>03.03.2025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63C15-BCEE-4ECB-859D-FAE8372502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1276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F902B-E556-41D3-915F-1F9844F0F195}" type="datetime1">
              <a:rPr lang="ru-RU" smtClean="0"/>
              <a:t>03.03.2025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63C15-BCEE-4ECB-859D-FAE8372502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17487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1581E-05DB-4158-A619-5176D243F847}" type="datetime1">
              <a:rPr lang="ru-RU" smtClean="0"/>
              <a:t>03.03.2025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63C15-BCEE-4ECB-859D-FAE8372502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01542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vmlDrawing" Target="../drawings/vmlDrawing1.v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oleObject" Target="../embeddings/oleObject1.bin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vmlDrawing" Target="../drawings/vmlDrawing2.v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1.emf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oleObject" Target="../embeddings/oleObject2.bin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68F2BE-F9AD-4942-AC95-AE53028E3CC4}" type="datetime1">
              <a:rPr lang="ru-RU" smtClean="0"/>
              <a:t>03.03.2025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461500" y="647382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fld id="{ACE63C15-BCEE-4ECB-859D-FAE83725021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12204700" y="-80407"/>
            <a:ext cx="2501006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Располагайте объекты</a:t>
            </a:r>
          </a:p>
          <a:p>
            <a:r>
              <a:rPr lang="ru-RU" sz="1400" baseline="0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в рамках модульной сетки,</a:t>
            </a:r>
          </a:p>
          <a:p>
            <a:r>
              <a:rPr lang="ru-RU" sz="1400" baseline="0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Заданной направляющими</a:t>
            </a:r>
            <a:endParaRPr lang="ru-RU" sz="14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graphicFrame>
        <p:nvGraphicFramePr>
          <p:cNvPr id="8" name="Объект 7"/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val="874636901"/>
              </p:ext>
            </p:extLst>
          </p:nvPr>
        </p:nvGraphicFramePr>
        <p:xfrm>
          <a:off x="12298363" y="5630398"/>
          <a:ext cx="1227137" cy="12466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0" name="CorelDRAW" r:id="rId15" imgW="1696367" imgH="1724728" progId="CorelDraw.Graphic.20">
                  <p:embed/>
                </p:oleObj>
              </mc:Choice>
              <mc:Fallback>
                <p:oleObj name="CorelDRAW" r:id="rId15" imgW="1696367" imgH="1724728" progId="CorelDraw.Graphic.2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2298363" y="5630398"/>
                        <a:ext cx="1227137" cy="12466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 userDrawn="1"/>
        </p:nvSpPr>
        <p:spPr>
          <a:xfrm>
            <a:off x="13619163" y="5707499"/>
            <a:ext cx="1576072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RGB 0.120.225</a:t>
            </a:r>
          </a:p>
          <a:p>
            <a:endParaRPr lang="en-US" sz="1400" dirty="0" smtClean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en-US" sz="1400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RGB</a:t>
            </a:r>
            <a:r>
              <a:rPr lang="en-US" sz="1400" baseline="0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23.173.22</a:t>
            </a:r>
          </a:p>
          <a:p>
            <a:endParaRPr lang="en-US" sz="1400" baseline="0" dirty="0" smtClean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en-US" sz="1400" baseline="0" dirty="0" smtClean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RGB 109.109.108</a:t>
            </a:r>
            <a:endParaRPr lang="ru-RU" sz="14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57016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68F2BE-F9AD-4942-AC95-AE53028E3CC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03.03.2025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461500" y="647382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fld id="{ACE63C15-BCEE-4ECB-859D-FAE83725021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" name="TextBox 6"/>
          <p:cNvSpPr txBox="1"/>
          <p:nvPr userDrawn="1"/>
        </p:nvSpPr>
        <p:spPr>
          <a:xfrm>
            <a:off x="12204700" y="-80407"/>
            <a:ext cx="2501006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prstClr val="black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Располагайте объекты</a:t>
            </a:r>
          </a:p>
          <a:p>
            <a:r>
              <a:rPr lang="ru-RU" sz="1400" dirty="0" smtClean="0">
                <a:solidFill>
                  <a:prstClr val="black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в рамках модульной сетки,</a:t>
            </a:r>
          </a:p>
          <a:p>
            <a:r>
              <a:rPr lang="ru-RU" sz="1400" dirty="0" smtClean="0">
                <a:solidFill>
                  <a:prstClr val="black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Заданной направляющими</a:t>
            </a:r>
            <a:endParaRPr lang="ru-RU" sz="1400" dirty="0">
              <a:solidFill>
                <a:prstClr val="black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graphicFrame>
        <p:nvGraphicFramePr>
          <p:cNvPr id="8" name="Объект 7"/>
          <p:cNvGraphicFramePr>
            <a:graphicFrameLocks noChangeAspect="1"/>
          </p:cNvGraphicFramePr>
          <p:nvPr userDrawn="1">
            <p:extLst/>
          </p:nvPr>
        </p:nvGraphicFramePr>
        <p:xfrm>
          <a:off x="12298363" y="5630398"/>
          <a:ext cx="1227137" cy="12466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71" name="CorelDRAW" r:id="rId15" imgW="1696367" imgH="1724728" progId="CorelDraw.Graphic.20">
                  <p:embed/>
                </p:oleObj>
              </mc:Choice>
              <mc:Fallback>
                <p:oleObj name="CorelDRAW" r:id="rId15" imgW="1696367" imgH="1724728" progId="CorelDraw.Graphic.20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2298363" y="5630398"/>
                        <a:ext cx="1227137" cy="12466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 userDrawn="1"/>
        </p:nvSpPr>
        <p:spPr>
          <a:xfrm>
            <a:off x="13619163" y="5707499"/>
            <a:ext cx="1576072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prstClr val="black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RGB 0.120.225</a:t>
            </a:r>
          </a:p>
          <a:p>
            <a:endParaRPr lang="en-US" sz="1400" dirty="0" smtClean="0">
              <a:solidFill>
                <a:prstClr val="black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en-US" sz="1400" dirty="0" smtClean="0">
                <a:solidFill>
                  <a:prstClr val="black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RGB 23.173.22</a:t>
            </a:r>
          </a:p>
          <a:p>
            <a:endParaRPr lang="en-US" sz="1400" dirty="0" smtClean="0">
              <a:solidFill>
                <a:prstClr val="black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r>
              <a:rPr lang="en-US" sz="1400" dirty="0" smtClean="0">
                <a:solidFill>
                  <a:prstClr val="black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RGB 109.109.108</a:t>
            </a:r>
            <a:endParaRPr lang="ru-RU" sz="1400" dirty="0">
              <a:solidFill>
                <a:prstClr val="black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36877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118" y="0"/>
            <a:ext cx="12208118" cy="6858000"/>
          </a:xfrm>
          <a:prstGeom prst="rect">
            <a:avLst/>
          </a:prstGeom>
        </p:spPr>
      </p:pic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63C15-BCEE-4ECB-859D-FAE837250218}" type="slidenum">
              <a:rPr lang="ru-RU" smtClean="0">
                <a:latin typeface="Century Gothic" panose="020B0502020202020204" pitchFamily="34" charset="0"/>
              </a:rPr>
              <a:t>1</a:t>
            </a:fld>
            <a:endParaRPr lang="ru-RU" dirty="0">
              <a:latin typeface="Century Gothic" panose="020B0502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-59821" y="2796176"/>
            <a:ext cx="12192000" cy="292387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0062BC"/>
                </a:solidFill>
                <a:latin typeface="Century Gothic" panose="020B0502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Инициативный проект </a:t>
            </a:r>
          </a:p>
          <a:p>
            <a:pPr algn="ctr"/>
            <a:endParaRPr lang="ru-RU" sz="2800" i="1" dirty="0" smtClean="0">
              <a:solidFill>
                <a:srgbClr val="0062BC"/>
              </a:solidFill>
              <a:latin typeface="Century Gothic" panose="020B0502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  <a:p>
            <a:pPr lvl="0" algn="ctr"/>
            <a:r>
              <a:rPr lang="ru-RU" sz="4000" b="1" i="1" dirty="0" smtClean="0">
                <a:solidFill>
                  <a:srgbClr val="0062BC"/>
                </a:solidFill>
                <a:latin typeface="Century Gothic" panose="020B0502020202020204" pitchFamily="34" charset="0"/>
                <a:ea typeface="Calibri" panose="020F0502020204030204" pitchFamily="34" charset="0"/>
              </a:rPr>
              <a:t>«Спортивный оазис»</a:t>
            </a:r>
          </a:p>
          <a:p>
            <a:pPr lvl="0" algn="ctr"/>
            <a:endParaRPr lang="ru-RU" sz="4000" i="1" dirty="0" smtClean="0">
              <a:solidFill>
                <a:prstClr val="black"/>
              </a:solidFill>
              <a:latin typeface="Century Gothic" panose="020B0502020202020204" pitchFamily="34" charset="0"/>
              <a:ea typeface="Calibri" panose="020F0502020204030204" pitchFamily="34" charset="0"/>
            </a:endParaRPr>
          </a:p>
          <a:p>
            <a:endParaRPr lang="ru-RU" sz="4000" dirty="0">
              <a:latin typeface="Century Gothic" panose="020B0502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2" name="Овал 1"/>
          <p:cNvSpPr/>
          <p:nvPr/>
        </p:nvSpPr>
        <p:spPr>
          <a:xfrm>
            <a:off x="7393253" y="4438835"/>
            <a:ext cx="4254250" cy="221054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dirty="0">
                <a:ln w="0"/>
                <a:solidFill>
                  <a:srgbClr val="0062BC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ru-RU" sz="1400" dirty="0" smtClean="0">
                <a:ln w="0"/>
                <a:solidFill>
                  <a:srgbClr val="0062BC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   </a:t>
            </a:r>
            <a:r>
              <a:rPr lang="ru-RU" sz="1600" b="1" dirty="0" smtClean="0">
                <a:ln w="0"/>
                <a:solidFill>
                  <a:srgbClr val="0062BC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Инициаторы проекта:</a:t>
            </a:r>
          </a:p>
          <a:p>
            <a:endParaRPr lang="ru-RU" sz="80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ru-RU" sz="1400" i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</a:t>
            </a:r>
            <a:r>
              <a:rPr lang="ru-RU" sz="1400" b="1" i="1" dirty="0" err="1" smtClean="0">
                <a:ln w="0"/>
                <a:solidFill>
                  <a:srgbClr val="0E52D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Плещей</a:t>
            </a:r>
            <a:r>
              <a:rPr lang="ru-RU" sz="1400" b="1" i="1" dirty="0" smtClean="0">
                <a:ln w="0"/>
                <a:solidFill>
                  <a:srgbClr val="0E52D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Иван Георгиевич</a:t>
            </a:r>
          </a:p>
          <a:p>
            <a:r>
              <a:rPr lang="ru-RU" sz="1400" b="1" i="1" dirty="0" smtClean="0">
                <a:ln w="0"/>
                <a:solidFill>
                  <a:srgbClr val="0E52D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    </a:t>
            </a:r>
            <a:r>
              <a:rPr lang="ru-RU" sz="1400" b="1" i="1" dirty="0" err="1" smtClean="0">
                <a:ln w="0"/>
                <a:solidFill>
                  <a:srgbClr val="0E52D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Кабрилёв</a:t>
            </a:r>
            <a:r>
              <a:rPr lang="ru-RU" sz="1400" b="1" i="1" dirty="0" smtClean="0">
                <a:ln w="0"/>
                <a:solidFill>
                  <a:srgbClr val="0E52D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Сергей Викторович</a:t>
            </a:r>
            <a:endParaRPr lang="ru-RU" sz="1400" b="1" i="1" dirty="0">
              <a:ln w="0"/>
              <a:solidFill>
                <a:srgbClr val="0E52D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ru-RU" sz="1400" b="1" i="1" dirty="0" smtClean="0">
                <a:ln w="0"/>
                <a:solidFill>
                  <a:srgbClr val="0E52D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</a:t>
            </a:r>
            <a:r>
              <a:rPr lang="ru-RU" sz="1400" b="1" i="1" dirty="0" err="1" smtClean="0">
                <a:ln w="0"/>
                <a:solidFill>
                  <a:srgbClr val="0E52D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Мамадов</a:t>
            </a:r>
            <a:r>
              <a:rPr lang="ru-RU" sz="1400" b="1" i="1" dirty="0" smtClean="0">
                <a:ln w="0"/>
                <a:solidFill>
                  <a:srgbClr val="0E52D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ru-RU" sz="1400" b="1" i="1" dirty="0" err="1">
                <a:ln w="0"/>
                <a:solidFill>
                  <a:srgbClr val="0E52D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Гаваршо</a:t>
            </a:r>
            <a:r>
              <a:rPr lang="ru-RU" sz="1400" b="1" i="1" dirty="0">
                <a:ln w="0"/>
                <a:solidFill>
                  <a:srgbClr val="0E52D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ru-RU" sz="1400" b="1" i="1" dirty="0" err="1" smtClean="0">
                <a:ln w="0"/>
                <a:solidFill>
                  <a:srgbClr val="0E52D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Слемоншоевич</a:t>
            </a:r>
            <a:endParaRPr lang="ru-RU" sz="1400" b="1" i="1" dirty="0">
              <a:ln w="0"/>
              <a:solidFill>
                <a:srgbClr val="0E52D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89294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160" y="531720"/>
            <a:ext cx="11668259" cy="741749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rgbClr val="0062BC"/>
                </a:solidFill>
              </a:rPr>
              <a:t>Краткая информация о инициативном проекте </a:t>
            </a:r>
            <a:endParaRPr lang="ru-RU" sz="2400" b="1" dirty="0">
              <a:solidFill>
                <a:srgbClr val="0062BC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3813859"/>
              </p:ext>
            </p:extLst>
          </p:nvPr>
        </p:nvGraphicFramePr>
        <p:xfrm>
          <a:off x="484787" y="1275666"/>
          <a:ext cx="11301632" cy="522438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7802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5213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06708">
                <a:tc>
                  <a:txBody>
                    <a:bodyPr/>
                    <a:lstStyle/>
                    <a:p>
                      <a:r>
                        <a:rPr lang="ru-RU" i="1" dirty="0" smtClean="0">
                          <a:solidFill>
                            <a:srgbClr val="0062BC"/>
                          </a:solidFill>
                        </a:rPr>
                        <a:t>Цель проекта</a:t>
                      </a:r>
                      <a:endParaRPr lang="ru-RU" i="1" dirty="0">
                        <a:solidFill>
                          <a:srgbClr val="0062BC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ru-RU" sz="1600" kern="1200" dirty="0" smtClean="0">
                          <a:solidFill>
                            <a:srgbClr val="0062BC"/>
                          </a:solidFill>
                          <a:latin typeface="+mn-lt"/>
                          <a:ea typeface="+mn-ea"/>
                          <a:cs typeface="+mn-cs"/>
                        </a:rPr>
                        <a:t>- развитие спортивной инфраструктуры города;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ru-RU" sz="1600" kern="1200" dirty="0" smtClean="0">
                          <a:solidFill>
                            <a:srgbClr val="0062BC"/>
                          </a:solidFill>
                          <a:latin typeface="+mn-lt"/>
                          <a:ea typeface="+mn-ea"/>
                          <a:cs typeface="+mn-cs"/>
                        </a:rPr>
                        <a:t>- обеспечение безопасных и комфортных условий для проведения досуга жителей города при занятиях </a:t>
                      </a:r>
                      <a:r>
                        <a:rPr lang="ru-RU" sz="1600" kern="1200" dirty="0" smtClean="0">
                          <a:solidFill>
                            <a:srgbClr val="0062BC"/>
                          </a:solidFill>
                          <a:latin typeface="+mn-lt"/>
                          <a:ea typeface="+mn-ea"/>
                          <a:cs typeface="+mn-cs"/>
                        </a:rPr>
                        <a:t>спортом;</a:t>
                      </a:r>
                      <a:endParaRPr lang="ru-RU" sz="1600" kern="1200" dirty="0" smtClean="0">
                        <a:solidFill>
                          <a:srgbClr val="0062BC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>
                        <a:buFontTx/>
                        <a:buNone/>
                      </a:pPr>
                      <a:r>
                        <a:rPr lang="ru-RU" sz="1600" kern="1200" dirty="0" smtClean="0">
                          <a:solidFill>
                            <a:srgbClr val="0062BC"/>
                          </a:solidFill>
                          <a:latin typeface="+mn-lt"/>
                          <a:ea typeface="+mn-ea"/>
                          <a:cs typeface="+mn-cs"/>
                        </a:rPr>
                        <a:t>-  привлечение населения к занятиям физической культурой и здоровому образу жизни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34016">
                <a:tc>
                  <a:txBody>
                    <a:bodyPr/>
                    <a:lstStyle/>
                    <a:p>
                      <a:r>
                        <a:rPr lang="ru-RU" i="1" dirty="0" smtClean="0">
                          <a:solidFill>
                            <a:srgbClr val="0062BC"/>
                          </a:solidFill>
                        </a:rPr>
                        <a:t>Задачи проекта</a:t>
                      </a:r>
                      <a:endParaRPr lang="ru-RU" i="1" dirty="0">
                        <a:solidFill>
                          <a:srgbClr val="0062BC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indent="-171450">
                        <a:buFontTx/>
                        <a:buChar char="-"/>
                      </a:pPr>
                      <a:r>
                        <a:rPr lang="ru-RU" sz="1600" kern="1200" dirty="0" smtClean="0">
                          <a:solidFill>
                            <a:srgbClr val="0062BC"/>
                          </a:solidFill>
                          <a:latin typeface="+mn-lt"/>
                          <a:ea typeface="+mn-ea"/>
                          <a:cs typeface="+mn-cs"/>
                        </a:rPr>
                        <a:t>осуществить закупку и установку необходимого оборудования для создания пространства в целях организации занятий физической культурой</a:t>
                      </a:r>
                      <a:r>
                        <a:rPr lang="ru-RU" sz="1600" kern="1200" baseline="0" dirty="0" smtClean="0">
                          <a:solidFill>
                            <a:srgbClr val="0062BC"/>
                          </a:solidFill>
                          <a:latin typeface="+mn-lt"/>
                          <a:ea typeface="+mn-ea"/>
                          <a:cs typeface="+mn-cs"/>
                        </a:rPr>
                        <a:t> и </a:t>
                      </a:r>
                      <a:r>
                        <a:rPr lang="ru-RU" sz="1600" kern="1200" dirty="0" smtClean="0">
                          <a:solidFill>
                            <a:srgbClr val="0062BC"/>
                          </a:solidFill>
                          <a:latin typeface="+mn-lt"/>
                          <a:ea typeface="+mn-ea"/>
                          <a:cs typeface="+mn-cs"/>
                        </a:rPr>
                        <a:t>спортом для всех возрастных категорий жителей города Когалыма;</a:t>
                      </a:r>
                    </a:p>
                    <a:p>
                      <a:pPr marL="171450" indent="-171450">
                        <a:buFontTx/>
                        <a:buChar char="-"/>
                      </a:pPr>
                      <a:r>
                        <a:rPr lang="ru-RU" sz="1600" kern="1200" dirty="0" smtClean="0">
                          <a:solidFill>
                            <a:srgbClr val="0062BC"/>
                          </a:solidFill>
                          <a:latin typeface="+mn-lt"/>
                          <a:ea typeface="+mn-ea"/>
                          <a:cs typeface="+mn-cs"/>
                        </a:rPr>
                        <a:t>создать локации для проведения городских мероприятий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1323">
                <a:tc>
                  <a:txBody>
                    <a:bodyPr/>
                    <a:lstStyle/>
                    <a:p>
                      <a:r>
                        <a:rPr lang="ru-RU" i="1" dirty="0" smtClean="0">
                          <a:solidFill>
                            <a:srgbClr val="0062BC"/>
                          </a:solidFill>
                        </a:rPr>
                        <a:t>Продукт проекта</a:t>
                      </a:r>
                      <a:endParaRPr lang="ru-RU" i="1" dirty="0">
                        <a:solidFill>
                          <a:srgbClr val="0062BC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rgbClr val="0062BC"/>
                          </a:solidFill>
                          <a:latin typeface="+mn-lt"/>
                          <a:ea typeface="+mn-ea"/>
                          <a:cs typeface="+mn-cs"/>
                        </a:rPr>
                        <a:t>-  создание спортивного пространства для жителей города Когалыма всех возрастов, оснащенные необходимым спортивным оборудование и инвентарём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2040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i="1" dirty="0" smtClean="0">
                          <a:solidFill>
                            <a:srgbClr val="0062BC"/>
                          </a:solidFill>
                        </a:rPr>
                        <a:t>Количество</a:t>
                      </a:r>
                      <a:r>
                        <a:rPr lang="ru-RU" i="1" baseline="0" dirty="0" smtClean="0">
                          <a:solidFill>
                            <a:srgbClr val="0062BC"/>
                          </a:solidFill>
                        </a:rPr>
                        <a:t> человек принявших участие в опросе, чел.</a:t>
                      </a:r>
                      <a:endParaRPr lang="ru-RU" i="1" dirty="0" smtClean="0">
                        <a:solidFill>
                          <a:srgbClr val="0062BC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rgbClr val="0062BC"/>
                          </a:solidFill>
                          <a:latin typeface="+mn-lt"/>
                          <a:ea typeface="+mn-ea"/>
                          <a:cs typeface="+mn-cs"/>
                        </a:rPr>
                        <a:t>142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3721501"/>
                  </a:ext>
                </a:extLst>
              </a:tr>
              <a:tr h="35452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rgbClr val="0062BC"/>
                          </a:solidFill>
                          <a:latin typeface="+mn-lt"/>
                          <a:ea typeface="+mn-ea"/>
                          <a:cs typeface="+mn-cs"/>
                        </a:rPr>
                        <a:t>Количество благополучателей, чел.</a:t>
                      </a:r>
                      <a:endParaRPr lang="ru-RU" i="1" dirty="0" smtClean="0">
                        <a:solidFill>
                          <a:srgbClr val="0062BC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rgbClr val="0062BC"/>
                          </a:solidFill>
                          <a:latin typeface="+mn-lt"/>
                          <a:ea typeface="+mn-ea"/>
                          <a:cs typeface="+mn-cs"/>
                        </a:rPr>
                        <a:t>57 115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6223909"/>
                  </a:ext>
                </a:extLst>
              </a:tr>
              <a:tr h="51904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i="1" dirty="0" smtClean="0">
                          <a:solidFill>
                            <a:srgbClr val="0062BC"/>
                          </a:solidFill>
                        </a:rPr>
                        <a:t>Сроки реализации проекта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rgbClr val="0062BC"/>
                          </a:solidFill>
                          <a:latin typeface="+mn-lt"/>
                          <a:ea typeface="+mn-ea"/>
                          <a:cs typeface="+mn-cs"/>
                        </a:rPr>
                        <a:t>31.12.2025 г.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9018242"/>
                  </a:ext>
                </a:extLst>
              </a:tr>
              <a:tr h="546866">
                <a:tc>
                  <a:txBody>
                    <a:bodyPr/>
                    <a:lstStyle/>
                    <a:p>
                      <a:r>
                        <a:rPr lang="ru-RU" i="1" dirty="0" smtClean="0">
                          <a:solidFill>
                            <a:srgbClr val="0062BC"/>
                          </a:solidFill>
                        </a:rPr>
                        <a:t>Расходы на реализацию</a:t>
                      </a:r>
                      <a:r>
                        <a:rPr lang="ru-RU" i="1" baseline="0" dirty="0" smtClean="0">
                          <a:solidFill>
                            <a:srgbClr val="0062BC"/>
                          </a:solidFill>
                        </a:rPr>
                        <a:t> проекта</a:t>
                      </a:r>
                      <a:endParaRPr lang="ru-RU" i="1" dirty="0">
                        <a:solidFill>
                          <a:srgbClr val="0062BC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rgbClr val="0062BC"/>
                          </a:solidFill>
                          <a:latin typeface="+mn-lt"/>
                          <a:ea typeface="+mn-ea"/>
                          <a:cs typeface="+mn-cs"/>
                        </a:rPr>
                        <a:t> 18 385 153,76 рублей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6663535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217301" y="347054"/>
            <a:ext cx="82126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«Спортивный оазис»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15302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type="body" idx="1"/>
          </p:nvPr>
        </p:nvSpPr>
        <p:spPr>
          <a:xfrm>
            <a:off x="608968" y="1033093"/>
            <a:ext cx="5157787" cy="823912"/>
          </a:xfrm>
        </p:spPr>
        <p:txBody>
          <a:bodyPr>
            <a:normAutofit/>
          </a:bodyPr>
          <a:lstStyle/>
          <a:p>
            <a:pPr algn="ctr"/>
            <a:r>
              <a:rPr lang="ru-RU" sz="3200" b="1" i="1" dirty="0" smtClean="0">
                <a:solidFill>
                  <a:srgbClr val="0E52D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Описание проблемы </a:t>
            </a:r>
          </a:p>
        </p:txBody>
      </p:sp>
      <p:sp>
        <p:nvSpPr>
          <p:cNvPr id="11" name="Объект 10"/>
          <p:cNvSpPr>
            <a:spLocks noGrp="1"/>
          </p:cNvSpPr>
          <p:nvPr>
            <p:ph sz="half" idx="2"/>
          </p:nvPr>
        </p:nvSpPr>
        <p:spPr>
          <a:xfrm>
            <a:off x="608968" y="2247622"/>
            <a:ext cx="5157787" cy="3684588"/>
          </a:xfrm>
        </p:spPr>
        <p:txBody>
          <a:bodyPr/>
          <a:lstStyle/>
          <a:p>
            <a:pPr algn="just"/>
            <a:r>
              <a:rPr lang="ru-RU" i="1" dirty="0" smtClean="0">
                <a:solidFill>
                  <a:srgbClr val="0078E1"/>
                </a:solidFill>
              </a:rPr>
              <a:t>на </a:t>
            </a:r>
            <a:r>
              <a:rPr lang="ru-RU" i="1" dirty="0">
                <a:solidFill>
                  <a:srgbClr val="0078E1"/>
                </a:solidFill>
              </a:rPr>
              <a:t>территории города Когалыма нет мест для занятий спортом где сразу сконцентрированы площадки для занятий различными видами </a:t>
            </a:r>
            <a:r>
              <a:rPr lang="ru-RU" i="1" dirty="0" smtClean="0">
                <a:solidFill>
                  <a:srgbClr val="0078E1"/>
                </a:solidFill>
              </a:rPr>
              <a:t>спорта</a:t>
            </a:r>
            <a:endParaRPr lang="ru-RU" i="1" dirty="0">
              <a:solidFill>
                <a:srgbClr val="0078E1"/>
              </a:solidFill>
            </a:endParaRPr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3"/>
          </p:nvPr>
        </p:nvSpPr>
        <p:spPr>
          <a:xfrm>
            <a:off x="5997575" y="1033093"/>
            <a:ext cx="5490130" cy="823912"/>
          </a:xfrm>
        </p:spPr>
        <p:txBody>
          <a:bodyPr>
            <a:normAutofit/>
          </a:bodyPr>
          <a:lstStyle/>
          <a:p>
            <a:pPr algn="ctr"/>
            <a:r>
              <a:rPr lang="ru-RU" sz="3200" i="1" dirty="0" smtClean="0">
                <a:solidFill>
                  <a:srgbClr val="0E52D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Актуальность</a:t>
            </a:r>
            <a:endParaRPr lang="ru-RU" sz="3200" i="1" dirty="0">
              <a:solidFill>
                <a:srgbClr val="0E52D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6172199" y="2247622"/>
            <a:ext cx="5572957" cy="4215322"/>
          </a:xfrm>
        </p:spPr>
        <p:txBody>
          <a:bodyPr>
            <a:normAutofit fontScale="92500" lnSpcReduction="10000"/>
          </a:bodyPr>
          <a:lstStyle/>
          <a:p>
            <a:r>
              <a:rPr lang="ru-RU" sz="3300" i="1" dirty="0" smtClean="0">
                <a:solidFill>
                  <a:srgbClr val="0078E1"/>
                </a:solidFill>
              </a:rPr>
              <a:t>реализация </a:t>
            </a:r>
            <a:r>
              <a:rPr lang="ru-RU" sz="3300" i="1" dirty="0">
                <a:solidFill>
                  <a:srgbClr val="0078E1"/>
                </a:solidFill>
              </a:rPr>
              <a:t>данного проекта будет способствовать вовлечению все большего количества жителей города к занятиям физической культурой и спортом, развитию различных видов спортивных игр благодаря своей многофункциональности</a:t>
            </a:r>
            <a:endParaRPr lang="ru-RU" sz="3300" i="1" dirty="0">
              <a:solidFill>
                <a:srgbClr val="0078E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63C15-BCEE-4ECB-859D-FAE837250218}" type="slidenum">
              <a:rPr lang="ru-RU" smtClean="0">
                <a:solidFill>
                  <a:prstClr val="white"/>
                </a:solidFill>
              </a:rPr>
              <a:pPr/>
              <a:t>3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53610" y="470763"/>
            <a:ext cx="82126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«Спортивный оазис»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3518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050"/>
            <a:ext cx="12208118" cy="6858000"/>
          </a:xfrm>
          <a:prstGeom prst="rect">
            <a:avLst/>
          </a:prstGeom>
        </p:spPr>
      </p:pic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63C15-BCEE-4ECB-859D-FAE837250218}" type="slidenum">
              <a:rPr lang="ru-RU" smtClean="0">
                <a:solidFill>
                  <a:prstClr val="white"/>
                </a:solidFill>
                <a:latin typeface="Century Gothic" panose="020B0502020202020204" pitchFamily="34" charset="0"/>
              </a:rPr>
              <a:pPr/>
              <a:t>4</a:t>
            </a:fld>
            <a:endParaRPr lang="ru-RU" dirty="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335523" y="2476727"/>
            <a:ext cx="3022815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 </a:t>
            </a:r>
            <a:r>
              <a:rPr lang="ru-RU" sz="3000" b="1" dirty="0" smtClean="0"/>
              <a:t>Продукт</a:t>
            </a:r>
            <a:r>
              <a:rPr lang="ru-RU" b="1" dirty="0" smtClean="0"/>
              <a:t> </a:t>
            </a:r>
            <a:r>
              <a:rPr lang="ru-RU" sz="3000" b="1" dirty="0"/>
              <a:t>проекта</a:t>
            </a:r>
          </a:p>
        </p:txBody>
      </p:sp>
      <p:pic>
        <p:nvPicPr>
          <p:cNvPr id="11" name="Рисунок 10" descr="Picture background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6680" y="3085174"/>
            <a:ext cx="2969305" cy="2181559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Рисунок 17" descr="C:\Users\RogovDV\Documents\20 ЮБИЛЕЙНЫЙ\Презентация\77145cb261f62cef79fb04685c1b51f1-IMG-20230202-WA0004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135" y="4777099"/>
            <a:ext cx="3926192" cy="1950347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Рисунок 18" descr="Picture background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5985" y="4777098"/>
            <a:ext cx="3162353" cy="1988491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Picture background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78" t="10312" r="7704" b="8639"/>
          <a:stretch/>
        </p:blipFill>
        <p:spPr bwMode="auto">
          <a:xfrm rot="21217862">
            <a:off x="6567918" y="2788039"/>
            <a:ext cx="4379298" cy="212886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751102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050"/>
            <a:ext cx="12208118" cy="6858000"/>
          </a:xfrm>
          <a:prstGeom prst="rect">
            <a:avLst/>
          </a:prstGeom>
        </p:spPr>
      </p:pic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63C15-BCEE-4ECB-859D-FAE837250218}" type="slidenum">
              <a:rPr lang="ru-RU" smtClean="0">
                <a:solidFill>
                  <a:prstClr val="white"/>
                </a:solidFill>
                <a:latin typeface="Century Gothic" panose="020B0502020202020204" pitchFamily="34" charset="0"/>
              </a:rPr>
              <a:pPr/>
              <a:t>5</a:t>
            </a:fld>
            <a:endParaRPr lang="ru-RU" dirty="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326645" y="2298586"/>
            <a:ext cx="3181512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 </a:t>
            </a:r>
            <a:r>
              <a:rPr lang="en-US" dirty="0" smtClean="0"/>
              <a:t>   </a:t>
            </a:r>
            <a:r>
              <a:rPr lang="ru-RU" sz="3000" b="1" dirty="0" smtClean="0"/>
              <a:t>Продукт</a:t>
            </a:r>
            <a:r>
              <a:rPr lang="ru-RU" b="1" dirty="0" smtClean="0"/>
              <a:t> </a:t>
            </a:r>
            <a:r>
              <a:rPr lang="ru-RU" sz="3000" b="1" dirty="0"/>
              <a:t>проекта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05850" y="2852584"/>
            <a:ext cx="7608162" cy="38038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91961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118" y="0"/>
            <a:ext cx="12208118" cy="6858000"/>
          </a:xfrm>
          <a:prstGeom prst="rect">
            <a:avLst/>
          </a:prstGeom>
        </p:spPr>
      </p:pic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63C15-BCEE-4ECB-859D-FAE837250218}" type="slidenum">
              <a:rPr lang="ru-RU" smtClean="0">
                <a:solidFill>
                  <a:prstClr val="white"/>
                </a:solidFill>
                <a:latin typeface="Century Gothic" panose="020B0502020202020204" pitchFamily="34" charset="0"/>
              </a:rPr>
              <a:pPr/>
              <a:t>6</a:t>
            </a:fld>
            <a:endParaRPr lang="ru-RU" dirty="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335523" y="2355915"/>
            <a:ext cx="3022815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 </a:t>
            </a:r>
            <a:r>
              <a:rPr lang="ru-RU" sz="3000" b="1" dirty="0" smtClean="0"/>
              <a:t>Продукт</a:t>
            </a:r>
            <a:r>
              <a:rPr lang="ru-RU" b="1" dirty="0" smtClean="0"/>
              <a:t> </a:t>
            </a:r>
            <a:r>
              <a:rPr lang="ru-RU" sz="3000" b="1" dirty="0"/>
              <a:t>проекта</a:t>
            </a:r>
          </a:p>
        </p:txBody>
      </p:sp>
      <p:pic>
        <p:nvPicPr>
          <p:cNvPr id="6" name="Рисунок 5" descr="C:\Users\RogovDV\Documents\20 ЮБИЛЕЙНЫЙ ОАЗИС\Презентация\Фото Юбилейный\IMG20240716113819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0501" y="3396505"/>
            <a:ext cx="3230311" cy="1720737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1413987"/>
              </p:ext>
            </p:extLst>
          </p:nvPr>
        </p:nvGraphicFramePr>
        <p:xfrm>
          <a:off x="1486968" y="2912881"/>
          <a:ext cx="845179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07978">
                  <a:extLst>
                    <a:ext uri="{9D8B030D-6E8A-4147-A177-3AD203B41FA5}">
                      <a16:colId xmlns:a16="http://schemas.microsoft.com/office/drawing/2014/main" val="1693304346"/>
                    </a:ext>
                  </a:extLst>
                </a:gridCol>
                <a:gridCol w="4443812">
                  <a:extLst>
                    <a:ext uri="{9D8B030D-6E8A-4147-A177-3AD203B41FA5}">
                      <a16:colId xmlns:a16="http://schemas.microsoft.com/office/drawing/2014/main" val="163764069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БЫЛО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БУДЕТ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84971680"/>
                  </a:ext>
                </a:extLst>
              </a:tr>
            </a:tbl>
          </a:graphicData>
        </a:graphic>
      </p:graphicFrame>
      <p:pic>
        <p:nvPicPr>
          <p:cNvPr id="9" name="Рисунок 8" descr="C:\Users\RogovDV\Documents\20 ЮБИЛЕЙНЫЙ ОАЗИС\Презентация\Фото Юбилейный\IMG20240716113855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0499" y="5210875"/>
            <a:ext cx="3230313" cy="1546788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76725" y="5275190"/>
            <a:ext cx="3337293" cy="1482473"/>
          </a:xfrm>
          <a:prstGeom prst="rect">
            <a:avLst/>
          </a:prstGeom>
        </p:spPr>
      </p:pic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1178510"/>
              </p:ext>
            </p:extLst>
          </p:nvPr>
        </p:nvGraphicFramePr>
        <p:xfrm>
          <a:off x="4973652" y="4038959"/>
          <a:ext cx="1187866" cy="2937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7866">
                  <a:extLst>
                    <a:ext uri="{9D8B030D-6E8A-4147-A177-3AD203B41FA5}">
                      <a16:colId xmlns:a16="http://schemas.microsoft.com/office/drawing/2014/main" val="1581026331"/>
                    </a:ext>
                  </a:extLst>
                </a:gridCol>
              </a:tblGrid>
              <a:tr h="293759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БАДМИНТОН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79838509"/>
                  </a:ext>
                </a:extLst>
              </a:tr>
            </a:tbl>
          </a:graphicData>
        </a:graphic>
      </p:graphicFrame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275535"/>
              </p:ext>
            </p:extLst>
          </p:nvPr>
        </p:nvGraphicFramePr>
        <p:xfrm>
          <a:off x="4973652" y="5594194"/>
          <a:ext cx="1187866" cy="45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7866">
                  <a:extLst>
                    <a:ext uri="{9D8B030D-6E8A-4147-A177-3AD203B41FA5}">
                      <a16:colId xmlns:a16="http://schemas.microsoft.com/office/drawing/2014/main" val="1581026331"/>
                    </a:ext>
                  </a:extLst>
                </a:gridCol>
              </a:tblGrid>
              <a:tr h="293759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ПАННА-ФУТБОЛ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79838509"/>
                  </a:ext>
                </a:extLst>
              </a:tr>
            </a:tbl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76725" y="3396505"/>
            <a:ext cx="3337293" cy="1692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4683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8118" cy="6858000"/>
          </a:xfrm>
          <a:prstGeom prst="rect">
            <a:avLst/>
          </a:prstGeom>
        </p:spPr>
      </p:pic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63C15-BCEE-4ECB-859D-FAE837250218}" type="slidenum">
              <a:rPr lang="ru-RU" smtClean="0">
                <a:solidFill>
                  <a:prstClr val="white"/>
                </a:solidFill>
                <a:latin typeface="Century Gothic" panose="020B0502020202020204" pitchFamily="34" charset="0"/>
              </a:rPr>
              <a:pPr/>
              <a:t>7</a:t>
            </a:fld>
            <a:endParaRPr lang="ru-RU" dirty="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335523" y="2355915"/>
            <a:ext cx="3022815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 </a:t>
            </a:r>
            <a:r>
              <a:rPr lang="ru-RU" sz="3000" b="1" dirty="0" smtClean="0"/>
              <a:t>Продукт</a:t>
            </a:r>
            <a:r>
              <a:rPr lang="ru-RU" b="1" dirty="0" smtClean="0"/>
              <a:t> </a:t>
            </a:r>
            <a:r>
              <a:rPr lang="ru-RU" sz="3000" b="1" dirty="0"/>
              <a:t>проекта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6946339"/>
              </p:ext>
            </p:extLst>
          </p:nvPr>
        </p:nvGraphicFramePr>
        <p:xfrm>
          <a:off x="1486968" y="2912881"/>
          <a:ext cx="845179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36165">
                  <a:extLst>
                    <a:ext uri="{9D8B030D-6E8A-4147-A177-3AD203B41FA5}">
                      <a16:colId xmlns:a16="http://schemas.microsoft.com/office/drawing/2014/main" val="1693304346"/>
                    </a:ext>
                  </a:extLst>
                </a:gridCol>
                <a:gridCol w="4315625">
                  <a:extLst>
                    <a:ext uri="{9D8B030D-6E8A-4147-A177-3AD203B41FA5}">
                      <a16:colId xmlns:a16="http://schemas.microsoft.com/office/drawing/2014/main" val="163764069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БЫЛО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БУДЕТ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84971680"/>
                  </a:ext>
                </a:extLst>
              </a:tr>
            </a:tbl>
          </a:graphicData>
        </a:graphic>
      </p:graphicFrame>
      <p:pic>
        <p:nvPicPr>
          <p:cNvPr id="11" name="Рисунок 10" descr="C:\Users\RogovDV\Documents\20 ЮБИЛЕЙНЫЙ ОАЗИС\Презентация\Фото Юбилейный\IMG20240716113948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333" y="3325626"/>
            <a:ext cx="3501097" cy="1611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78971" y="3329730"/>
            <a:ext cx="3580687" cy="1688312"/>
          </a:xfrm>
          <a:prstGeom prst="rect">
            <a:avLst/>
          </a:prstGeom>
        </p:spPr>
      </p:pic>
      <p:pic>
        <p:nvPicPr>
          <p:cNvPr id="12" name="Рисунок 11" descr="C:\Users\RogovDV\Documents\20 ЮБИЛЕЙНЫЙ ОАЗИС\Презентация\Фото Юбилейный\IMG20240716114118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333" y="5087956"/>
            <a:ext cx="3501097" cy="16540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08778" y="5108394"/>
            <a:ext cx="3550880" cy="1614451"/>
          </a:xfrm>
          <a:prstGeom prst="rect">
            <a:avLst/>
          </a:prstGeom>
        </p:spPr>
      </p:pic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616997"/>
              </p:ext>
            </p:extLst>
          </p:nvPr>
        </p:nvGraphicFramePr>
        <p:xfrm>
          <a:off x="5073767" y="4038959"/>
          <a:ext cx="1187866" cy="2937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7866">
                  <a:extLst>
                    <a:ext uri="{9D8B030D-6E8A-4147-A177-3AD203B41FA5}">
                      <a16:colId xmlns:a16="http://schemas.microsoft.com/office/drawing/2014/main" val="1581026331"/>
                    </a:ext>
                  </a:extLst>
                </a:gridCol>
              </a:tblGrid>
              <a:tr h="293759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ТЕКБОЛ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79838509"/>
                  </a:ext>
                </a:extLst>
              </a:tr>
            </a:tbl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78075"/>
              </p:ext>
            </p:extLst>
          </p:nvPr>
        </p:nvGraphicFramePr>
        <p:xfrm>
          <a:off x="5073767" y="5675914"/>
          <a:ext cx="1187866" cy="2937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7866">
                  <a:extLst>
                    <a:ext uri="{9D8B030D-6E8A-4147-A177-3AD203B41FA5}">
                      <a16:colId xmlns:a16="http://schemas.microsoft.com/office/drawing/2014/main" val="1581026331"/>
                    </a:ext>
                  </a:extLst>
                </a:gridCol>
              </a:tblGrid>
              <a:tr h="293759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БАСКЕТБОЛ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798385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34760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i="1" dirty="0"/>
              <a:t>Ожидаемый результат реализации проекта:</a:t>
            </a:r>
            <a:br>
              <a:rPr lang="ru-RU" b="1" i="1" dirty="0"/>
            </a:br>
            <a:endParaRPr lang="ru-RU" b="1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ru-RU" sz="2600" b="1" i="1" dirty="0" smtClean="0"/>
              <a:t>обеспечение </a:t>
            </a:r>
            <a:r>
              <a:rPr lang="ru-RU" sz="2600" b="1" i="1" dirty="0"/>
              <a:t>безопасных и комфортных условий для проведения досуга жителей города при занятиях спортом;</a:t>
            </a:r>
          </a:p>
          <a:p>
            <a:pPr>
              <a:lnSpc>
                <a:spcPct val="150000"/>
              </a:lnSpc>
            </a:pPr>
            <a:r>
              <a:rPr lang="ru-RU" sz="2600" b="1" i="1" dirty="0" smtClean="0"/>
              <a:t>увеличение </a:t>
            </a:r>
            <a:r>
              <a:rPr lang="ru-RU" sz="2600" b="1" i="1" dirty="0"/>
              <a:t>доли граждан, систематически занимающихся физической культурой </a:t>
            </a:r>
            <a:r>
              <a:rPr lang="ru-RU" sz="2600" b="1" i="1"/>
              <a:t>и </a:t>
            </a:r>
            <a:r>
              <a:rPr lang="ru-RU" sz="2600" b="1" i="1" smtClean="0"/>
              <a:t>спортом на 0,2%;</a:t>
            </a:r>
            <a:endParaRPr lang="ru-RU" sz="2600" b="1" i="1" dirty="0"/>
          </a:p>
          <a:p>
            <a:pPr>
              <a:lnSpc>
                <a:spcPct val="150000"/>
              </a:lnSpc>
            </a:pPr>
            <a:r>
              <a:rPr lang="ru-RU" sz="2600" b="1" i="1" dirty="0"/>
              <a:t>увеличение числа посещений спортивных мероприятий на 200 </a:t>
            </a:r>
            <a:r>
              <a:rPr lang="ru-RU" sz="2600" b="1" i="1" dirty="0" smtClean="0"/>
              <a:t>человек.</a:t>
            </a:r>
            <a:endParaRPr lang="ru-RU" sz="2600" b="1" i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63C15-BCEE-4ECB-859D-FAE837250218}" type="slidenum">
              <a:rPr lang="ru-RU" smtClean="0">
                <a:solidFill>
                  <a:prstClr val="white"/>
                </a:solidFill>
              </a:rPr>
              <a:pPr/>
              <a:t>8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41585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63C15-BCEE-4ECB-859D-FAE837250218}" type="slidenum">
              <a:rPr lang="ru-RU" smtClean="0">
                <a:solidFill>
                  <a:prstClr val="white"/>
                </a:solidFill>
                <a:latin typeface="Century Gothic" panose="020B0502020202020204" pitchFamily="34" charset="0"/>
              </a:rPr>
              <a:pPr/>
              <a:t>9</a:t>
            </a:fld>
            <a:endParaRPr lang="ru-RU" dirty="0">
              <a:solidFill>
                <a:prstClr val="white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312048" y="2810501"/>
            <a:ext cx="7666840" cy="569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3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4700" cy="6887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256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3039</TotalTime>
  <Words>270</Words>
  <Application>Microsoft Office PowerPoint</Application>
  <PresentationFormat>Широкоэкранный</PresentationFormat>
  <Paragraphs>56</Paragraphs>
  <Slides>9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8" baseType="lpstr">
      <vt:lpstr>Arial</vt:lpstr>
      <vt:lpstr>Calibri</vt:lpstr>
      <vt:lpstr>Calibri Light</vt:lpstr>
      <vt:lpstr>Century Gothic</vt:lpstr>
      <vt:lpstr>Roboto</vt:lpstr>
      <vt:lpstr>Times New Roman</vt:lpstr>
      <vt:lpstr>Тема Office</vt:lpstr>
      <vt:lpstr>2_Тема Office</vt:lpstr>
      <vt:lpstr>CorelDRAW</vt:lpstr>
      <vt:lpstr>Презентация PowerPoint</vt:lpstr>
      <vt:lpstr>Краткая информация о инициативном проекте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Ожидаемый результат реализации проекта: 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Lean Vector</dc:creator>
  <cp:lastModifiedBy>Светличных Лариса Михайловна</cp:lastModifiedBy>
  <cp:revision>278</cp:revision>
  <cp:lastPrinted>2020-03-21T07:00:40Z</cp:lastPrinted>
  <dcterms:created xsi:type="dcterms:W3CDTF">2019-09-17T06:46:41Z</dcterms:created>
  <dcterms:modified xsi:type="dcterms:W3CDTF">2025-03-03T14:35:56Z</dcterms:modified>
</cp:coreProperties>
</file>